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61" r:id="rId3"/>
    <p:sldId id="269" r:id="rId4"/>
    <p:sldId id="286" r:id="rId5"/>
    <p:sldId id="268" r:id="rId6"/>
    <p:sldId id="262" r:id="rId7"/>
    <p:sldId id="263" r:id="rId8"/>
    <p:sldId id="264" r:id="rId9"/>
    <p:sldId id="272" r:id="rId10"/>
    <p:sldId id="265" r:id="rId11"/>
    <p:sldId id="266" r:id="rId12"/>
    <p:sldId id="267" r:id="rId13"/>
    <p:sldId id="271" r:id="rId14"/>
    <p:sldId id="285" r:id="rId15"/>
  </p:sldIdLst>
  <p:sldSz cx="9906000" cy="6858000" type="A4"/>
  <p:notesSz cx="6797675" cy="9926638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1800" kern="1200">
        <a:solidFill>
          <a:schemeClr val="tx1"/>
        </a:solidFill>
        <a:latin typeface="Arial" charset="0"/>
        <a:ea typeface="ＭＳ Ｐゴシック" pitchFamily="80" charset="-128"/>
        <a:cs typeface="+mn-cs"/>
      </a:defRPr>
    </a:lvl1pPr>
    <a:lvl2pPr marL="336728" algn="l" rtl="0" eaLnBrk="0" fontAlgn="base" hangingPunct="0">
      <a:spcBef>
        <a:spcPct val="0"/>
      </a:spcBef>
      <a:spcAft>
        <a:spcPct val="0"/>
      </a:spcAft>
      <a:defRPr sz="1800" kern="1200">
        <a:solidFill>
          <a:schemeClr val="tx1"/>
        </a:solidFill>
        <a:latin typeface="Arial" charset="0"/>
        <a:ea typeface="ＭＳ Ｐゴシック" pitchFamily="80" charset="-128"/>
        <a:cs typeface="+mn-cs"/>
      </a:defRPr>
    </a:lvl2pPr>
    <a:lvl3pPr marL="673456" algn="l" rtl="0" eaLnBrk="0" fontAlgn="base" hangingPunct="0">
      <a:spcBef>
        <a:spcPct val="0"/>
      </a:spcBef>
      <a:spcAft>
        <a:spcPct val="0"/>
      </a:spcAft>
      <a:defRPr sz="1800" kern="1200">
        <a:solidFill>
          <a:schemeClr val="tx1"/>
        </a:solidFill>
        <a:latin typeface="Arial" charset="0"/>
        <a:ea typeface="ＭＳ Ｐゴシック" pitchFamily="80" charset="-128"/>
        <a:cs typeface="+mn-cs"/>
      </a:defRPr>
    </a:lvl3pPr>
    <a:lvl4pPr marL="1010183" algn="l" rtl="0" eaLnBrk="0" fontAlgn="base" hangingPunct="0">
      <a:spcBef>
        <a:spcPct val="0"/>
      </a:spcBef>
      <a:spcAft>
        <a:spcPct val="0"/>
      </a:spcAft>
      <a:defRPr sz="1800" kern="1200">
        <a:solidFill>
          <a:schemeClr val="tx1"/>
        </a:solidFill>
        <a:latin typeface="Arial" charset="0"/>
        <a:ea typeface="ＭＳ Ｐゴシック" pitchFamily="80" charset="-128"/>
        <a:cs typeface="+mn-cs"/>
      </a:defRPr>
    </a:lvl4pPr>
    <a:lvl5pPr marL="1346911" algn="l" rtl="0" eaLnBrk="0" fontAlgn="base" hangingPunct="0">
      <a:spcBef>
        <a:spcPct val="0"/>
      </a:spcBef>
      <a:spcAft>
        <a:spcPct val="0"/>
      </a:spcAft>
      <a:defRPr sz="1800" kern="1200">
        <a:solidFill>
          <a:schemeClr val="tx1"/>
        </a:solidFill>
        <a:latin typeface="Arial" charset="0"/>
        <a:ea typeface="ＭＳ Ｐゴシック" pitchFamily="80" charset="-128"/>
        <a:cs typeface="+mn-cs"/>
      </a:defRPr>
    </a:lvl5pPr>
    <a:lvl6pPr marL="1683639" algn="l" defTabSz="673456" rtl="0" eaLnBrk="1" latinLnBrk="0" hangingPunct="1">
      <a:defRPr sz="1800" kern="1200">
        <a:solidFill>
          <a:schemeClr val="tx1"/>
        </a:solidFill>
        <a:latin typeface="Arial" charset="0"/>
        <a:ea typeface="ＭＳ Ｐゴシック" pitchFamily="80" charset="-128"/>
        <a:cs typeface="+mn-cs"/>
      </a:defRPr>
    </a:lvl6pPr>
    <a:lvl7pPr marL="2020367" algn="l" defTabSz="673456" rtl="0" eaLnBrk="1" latinLnBrk="0" hangingPunct="1">
      <a:defRPr sz="1800" kern="1200">
        <a:solidFill>
          <a:schemeClr val="tx1"/>
        </a:solidFill>
        <a:latin typeface="Arial" charset="0"/>
        <a:ea typeface="ＭＳ Ｐゴシック" pitchFamily="80" charset="-128"/>
        <a:cs typeface="+mn-cs"/>
      </a:defRPr>
    </a:lvl7pPr>
    <a:lvl8pPr marL="2357095" algn="l" defTabSz="673456" rtl="0" eaLnBrk="1" latinLnBrk="0" hangingPunct="1">
      <a:defRPr sz="1800" kern="1200">
        <a:solidFill>
          <a:schemeClr val="tx1"/>
        </a:solidFill>
        <a:latin typeface="Arial" charset="0"/>
        <a:ea typeface="ＭＳ Ｐゴシック" pitchFamily="80" charset="-128"/>
        <a:cs typeface="+mn-cs"/>
      </a:defRPr>
    </a:lvl8pPr>
    <a:lvl9pPr marL="2693822" algn="l" defTabSz="673456" rtl="0" eaLnBrk="1" latinLnBrk="0" hangingPunct="1">
      <a:defRPr sz="1800" kern="1200">
        <a:solidFill>
          <a:schemeClr val="tx1"/>
        </a:solidFill>
        <a:latin typeface="Arial" charset="0"/>
        <a:ea typeface="ＭＳ Ｐゴシック" pitchFamily="80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lfavre" initials="ff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6C930"/>
    <a:srgbClr val="AD006D"/>
    <a:srgbClr val="3D5F8A"/>
    <a:srgbClr val="73A4A1"/>
    <a:srgbClr val="9DCDE3"/>
    <a:srgbClr val="CA4E19"/>
    <a:srgbClr val="254C96"/>
    <a:srgbClr val="FFA31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37" autoAdjust="0"/>
  </p:normalViewPr>
  <p:slideViewPr>
    <p:cSldViewPr>
      <p:cViewPr varScale="1">
        <p:scale>
          <a:sx n="80" d="100"/>
          <a:sy n="80" d="100"/>
        </p:scale>
        <p:origin x="-354" y="-90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90" tIns="46095" rIns="92190" bIns="4609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17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90" tIns="46095" rIns="92190" bIns="4609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308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90" tIns="46095" rIns="92190" bIns="4609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17" y="9430308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90" tIns="46095" rIns="92190" bIns="4609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143095A9-004B-40C3-B183-E64ACDAB030B}" type="slidenum">
              <a:rPr lang="en-US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90" tIns="46095" rIns="92190" bIns="4609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7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90" tIns="46095" rIns="92190" bIns="4609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fr-FR" dirty="0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9613" y="744538"/>
            <a:ext cx="537845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359" y="4715155"/>
            <a:ext cx="4984962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90" tIns="46095" rIns="92190" bIns="460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308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90" tIns="46095" rIns="92190" bIns="4609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 dirty="0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17" y="9430308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90" tIns="46095" rIns="92190" bIns="4609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9A7E621-88A6-4376-9226-1D67BCD90B0E}" type="slidenum">
              <a:rPr lang="fr-FR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charset="0"/>
        <a:ea typeface="ＭＳ Ｐゴシック" pitchFamily="80" charset="-128"/>
        <a:cs typeface="+mn-cs"/>
      </a:defRPr>
    </a:lvl1pPr>
    <a:lvl2pPr marL="336728" algn="l" rtl="0" fontAlgn="base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charset="0"/>
        <a:ea typeface="ＭＳ Ｐゴシック" pitchFamily="80" charset="-128"/>
        <a:cs typeface="+mn-cs"/>
      </a:defRPr>
    </a:lvl2pPr>
    <a:lvl3pPr marL="673456" algn="l" rtl="0" fontAlgn="base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charset="0"/>
        <a:ea typeface="ＭＳ Ｐゴシック" pitchFamily="80" charset="-128"/>
        <a:cs typeface="+mn-cs"/>
      </a:defRPr>
    </a:lvl3pPr>
    <a:lvl4pPr marL="1010183" algn="l" rtl="0" fontAlgn="base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charset="0"/>
        <a:ea typeface="ＭＳ Ｐゴシック" pitchFamily="80" charset="-128"/>
        <a:cs typeface="+mn-cs"/>
      </a:defRPr>
    </a:lvl4pPr>
    <a:lvl5pPr marL="1346911" algn="l" rtl="0" fontAlgn="base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charset="0"/>
        <a:ea typeface="ＭＳ Ｐゴシック" pitchFamily="80" charset="-128"/>
        <a:cs typeface="+mn-cs"/>
      </a:defRPr>
    </a:lvl5pPr>
    <a:lvl6pPr marL="1683639" algn="l" defTabSz="673456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20367" algn="l" defTabSz="673456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357095" algn="l" defTabSz="673456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693822" algn="l" defTabSz="673456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17C13B-BCF0-4B16-9EB4-176D9A3308B6}" type="slidenum">
              <a:rPr lang="fr-FR"/>
              <a:pPr/>
              <a:t>1</a:t>
            </a:fld>
            <a:endParaRPr lang="fr-FR" dirty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09613" y="744538"/>
            <a:ext cx="5378450" cy="3722687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234BDF-86BF-4B4A-AFF2-66250EDD75F7}" type="slidenum">
              <a:rPr lang="fr-FR"/>
              <a:pPr/>
              <a:t>2</a:t>
            </a:fld>
            <a:endParaRPr lang="fr-FR" dirty="0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09613" y="744538"/>
            <a:ext cx="5378450" cy="3722687"/>
          </a:xfrm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91BBB8E-D59A-4B6D-8A29-9819A6CD640E}" type="slidenum">
              <a:rPr lang="fr-FR"/>
              <a:pPr/>
              <a:t>3</a:t>
            </a:fld>
            <a:endParaRPr lang="fr-FR" dirty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09613" y="744538"/>
            <a:ext cx="5378450" cy="3722687"/>
          </a:xfrm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A7E621-88A6-4376-9226-1D67BCD90B0E}" type="slidenum">
              <a:rPr lang="fr-FR" smtClean="0"/>
              <a:pPr/>
              <a:t>4</a:t>
            </a:fld>
            <a:endParaRPr lang="fr-FR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A7E621-88A6-4376-9226-1D67BCD90B0E}" type="slidenum">
              <a:rPr lang="fr-FR" smtClean="0"/>
              <a:pPr/>
              <a:t>5</a:t>
            </a:fld>
            <a:endParaRPr lang="fr-FR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91BBB8E-D59A-4B6D-8A29-9819A6CD640E}" type="slidenum">
              <a:rPr lang="fr-FR"/>
              <a:pPr/>
              <a:t>13</a:t>
            </a:fld>
            <a:endParaRPr lang="fr-FR" dirty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09613" y="744538"/>
            <a:ext cx="5378450" cy="3722687"/>
          </a:xfrm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234BDF-86BF-4B4A-AFF2-66250EDD75F7}" type="slidenum">
              <a:rPr lang="fr-FR"/>
              <a:pPr/>
              <a:t>14</a:t>
            </a:fld>
            <a:endParaRPr lang="fr-FR" dirty="0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09613" y="744538"/>
            <a:ext cx="5378450" cy="3722687"/>
          </a:xfrm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557" y="2130154"/>
            <a:ext cx="8420886" cy="1470687"/>
          </a:xfrm>
          <a:prstGeom prst="rect">
            <a:avLst/>
          </a:prstGeom>
        </p:spPr>
        <p:txBody>
          <a:bodyPr lIns="67346" tIns="33673" rIns="67346" bIns="33673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86324" y="3886498"/>
            <a:ext cx="6933353" cy="1751881"/>
          </a:xfrm>
          <a:prstGeom prst="rect">
            <a:avLst/>
          </a:prstGeom>
        </p:spPr>
        <p:txBody>
          <a:bodyPr lIns="67346" tIns="33673" rIns="67346" bIns="33673"/>
          <a:lstStyle>
            <a:lvl1pPr marL="0" indent="0" algn="ctr">
              <a:buNone/>
              <a:defRPr/>
            </a:lvl1pPr>
            <a:lvl2pPr marL="336728" indent="0" algn="ctr">
              <a:buNone/>
              <a:defRPr/>
            </a:lvl2pPr>
            <a:lvl3pPr marL="673456" indent="0" algn="ctr">
              <a:buNone/>
              <a:defRPr/>
            </a:lvl3pPr>
            <a:lvl4pPr marL="1010183" indent="0" algn="ctr">
              <a:buNone/>
              <a:defRPr/>
            </a:lvl4pPr>
            <a:lvl5pPr marL="1346911" indent="0" algn="ctr">
              <a:buNone/>
              <a:defRPr/>
            </a:lvl5pPr>
            <a:lvl6pPr marL="1683639" indent="0" algn="ctr">
              <a:buNone/>
              <a:defRPr/>
            </a:lvl6pPr>
            <a:lvl7pPr marL="2020367" indent="0" algn="ctr">
              <a:buNone/>
              <a:defRPr/>
            </a:lvl7pPr>
            <a:lvl8pPr marL="2357095" indent="0" algn="ctr">
              <a:buNone/>
              <a:defRPr/>
            </a:lvl8pPr>
            <a:lvl9pPr marL="2693822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844" y="274499"/>
            <a:ext cx="8914312" cy="1142628"/>
          </a:xfrm>
          <a:prstGeom prst="rect">
            <a:avLst/>
          </a:prstGeom>
        </p:spPr>
        <p:txBody>
          <a:bodyPr lIns="67346" tIns="33673" rIns="67346" bIns="33673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844" y="1600126"/>
            <a:ext cx="8914312" cy="4525878"/>
          </a:xfrm>
          <a:prstGeom prst="rect">
            <a:avLst/>
          </a:prstGeom>
        </p:spPr>
        <p:txBody>
          <a:bodyPr vert="eaVert" lIns="67346" tIns="33673" rIns="67346" bIns="33673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182485" y="274499"/>
            <a:ext cx="2227671" cy="5851505"/>
          </a:xfrm>
          <a:prstGeom prst="rect">
            <a:avLst/>
          </a:prstGeom>
        </p:spPr>
        <p:txBody>
          <a:bodyPr vert="eaVert" lIns="67346" tIns="33673" rIns="67346" bIns="33673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844" y="274499"/>
            <a:ext cx="6570541" cy="5851505"/>
          </a:xfrm>
          <a:prstGeom prst="rect">
            <a:avLst/>
          </a:prstGeom>
        </p:spPr>
        <p:txBody>
          <a:bodyPr vert="eaVert" lIns="67346" tIns="33673" rIns="67346" bIns="33673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844" y="274499"/>
            <a:ext cx="8914312" cy="1142628"/>
          </a:xfrm>
          <a:prstGeom prst="rect">
            <a:avLst/>
          </a:prstGeom>
        </p:spPr>
        <p:txBody>
          <a:bodyPr lIns="67346" tIns="33673" rIns="67346" bIns="33673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95844" y="1600126"/>
            <a:ext cx="8914312" cy="4525878"/>
          </a:xfrm>
          <a:prstGeom prst="rect">
            <a:avLst/>
          </a:prstGeom>
        </p:spPr>
        <p:txBody>
          <a:bodyPr lIns="67346" tIns="33673" rIns="67346" bIns="33673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467" y="4406483"/>
            <a:ext cx="8419676" cy="1362450"/>
          </a:xfrm>
          <a:prstGeom prst="rect">
            <a:avLst/>
          </a:prstGeom>
        </p:spPr>
        <p:txBody>
          <a:bodyPr lIns="67346" tIns="33673" rIns="67346" bIns="33673" anchor="t"/>
          <a:lstStyle>
            <a:lvl1pPr algn="l">
              <a:defRPr sz="29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467" y="2906784"/>
            <a:ext cx="8419676" cy="1499699"/>
          </a:xfrm>
          <a:prstGeom prst="rect">
            <a:avLst/>
          </a:prstGeom>
        </p:spPr>
        <p:txBody>
          <a:bodyPr lIns="67346" tIns="33673" rIns="67346" bIns="33673" anchor="b"/>
          <a:lstStyle>
            <a:lvl1pPr marL="0" indent="0">
              <a:buNone/>
              <a:defRPr sz="1500"/>
            </a:lvl1pPr>
            <a:lvl2pPr marL="336728" indent="0">
              <a:buNone/>
              <a:defRPr sz="1300"/>
            </a:lvl2pPr>
            <a:lvl3pPr marL="673456" indent="0">
              <a:buNone/>
              <a:defRPr sz="1200"/>
            </a:lvl3pPr>
            <a:lvl4pPr marL="1010183" indent="0">
              <a:buNone/>
              <a:defRPr sz="1000"/>
            </a:lvl4pPr>
            <a:lvl5pPr marL="1346911" indent="0">
              <a:buNone/>
              <a:defRPr sz="1000"/>
            </a:lvl5pPr>
            <a:lvl6pPr marL="1683639" indent="0">
              <a:buNone/>
              <a:defRPr sz="1000"/>
            </a:lvl6pPr>
            <a:lvl7pPr marL="2020367" indent="0">
              <a:buNone/>
              <a:defRPr sz="1000"/>
            </a:lvl7pPr>
            <a:lvl8pPr marL="2357095" indent="0">
              <a:buNone/>
              <a:defRPr sz="1000"/>
            </a:lvl8pPr>
            <a:lvl9pPr marL="2693822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844" y="274499"/>
            <a:ext cx="8914312" cy="1142628"/>
          </a:xfrm>
          <a:prstGeom prst="rect">
            <a:avLst/>
          </a:prstGeom>
        </p:spPr>
        <p:txBody>
          <a:bodyPr lIns="67346" tIns="33673" rIns="67346" bIns="33673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95844" y="1600126"/>
            <a:ext cx="4398501" cy="4525878"/>
          </a:xfrm>
          <a:prstGeom prst="rect">
            <a:avLst/>
          </a:prstGeom>
        </p:spPr>
        <p:txBody>
          <a:bodyPr lIns="67346" tIns="33673" rIns="67346" bIns="33673"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10446" y="1600126"/>
            <a:ext cx="4399710" cy="4525878"/>
          </a:xfrm>
          <a:prstGeom prst="rect">
            <a:avLst/>
          </a:prstGeom>
        </p:spPr>
        <p:txBody>
          <a:bodyPr lIns="67346" tIns="33673" rIns="67346" bIns="33673"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844" y="274499"/>
            <a:ext cx="8914312" cy="1142628"/>
          </a:xfrm>
          <a:prstGeom prst="rect">
            <a:avLst/>
          </a:prstGeom>
        </p:spPr>
        <p:txBody>
          <a:bodyPr lIns="67346" tIns="33673" rIns="67346" bIns="33673"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845" y="1535406"/>
            <a:ext cx="4376732" cy="639381"/>
          </a:xfrm>
          <a:prstGeom prst="rect">
            <a:avLst/>
          </a:prstGeom>
        </p:spPr>
        <p:txBody>
          <a:bodyPr lIns="67346" tIns="33673" rIns="67346" bIns="33673" anchor="b"/>
          <a:lstStyle>
            <a:lvl1pPr marL="0" indent="0">
              <a:buNone/>
              <a:defRPr sz="1800" b="1"/>
            </a:lvl1pPr>
            <a:lvl2pPr marL="336728" indent="0">
              <a:buNone/>
              <a:defRPr sz="1500" b="1"/>
            </a:lvl2pPr>
            <a:lvl3pPr marL="673456" indent="0">
              <a:buNone/>
              <a:defRPr sz="1300" b="1"/>
            </a:lvl3pPr>
            <a:lvl4pPr marL="1010183" indent="0">
              <a:buNone/>
              <a:defRPr sz="1200" b="1"/>
            </a:lvl4pPr>
            <a:lvl5pPr marL="1346911" indent="0">
              <a:buNone/>
              <a:defRPr sz="1200" b="1"/>
            </a:lvl5pPr>
            <a:lvl6pPr marL="1683639" indent="0">
              <a:buNone/>
              <a:defRPr sz="1200" b="1"/>
            </a:lvl6pPr>
            <a:lvl7pPr marL="2020367" indent="0">
              <a:buNone/>
              <a:defRPr sz="1200" b="1"/>
            </a:lvl7pPr>
            <a:lvl8pPr marL="2357095" indent="0">
              <a:buNone/>
              <a:defRPr sz="1200" b="1"/>
            </a:lvl8pPr>
            <a:lvl9pPr marL="2693822" indent="0">
              <a:buNone/>
              <a:defRPr sz="12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845" y="2174788"/>
            <a:ext cx="4376732" cy="3951216"/>
          </a:xfrm>
          <a:prstGeom prst="rect">
            <a:avLst/>
          </a:prstGeom>
        </p:spPr>
        <p:txBody>
          <a:bodyPr lIns="67346" tIns="33673" rIns="67346" bIns="33673"/>
          <a:lstStyle>
            <a:lvl1pPr>
              <a:defRPr sz="1800"/>
            </a:lvl1pPr>
            <a:lvl2pPr>
              <a:defRPr sz="1500"/>
            </a:lvl2pPr>
            <a:lvl3pPr>
              <a:defRPr sz="13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215" y="1535406"/>
            <a:ext cx="4377941" cy="639381"/>
          </a:xfrm>
          <a:prstGeom prst="rect">
            <a:avLst/>
          </a:prstGeom>
        </p:spPr>
        <p:txBody>
          <a:bodyPr lIns="67346" tIns="33673" rIns="67346" bIns="33673" anchor="b"/>
          <a:lstStyle>
            <a:lvl1pPr marL="0" indent="0">
              <a:buNone/>
              <a:defRPr sz="1800" b="1"/>
            </a:lvl1pPr>
            <a:lvl2pPr marL="336728" indent="0">
              <a:buNone/>
              <a:defRPr sz="1500" b="1"/>
            </a:lvl2pPr>
            <a:lvl3pPr marL="673456" indent="0">
              <a:buNone/>
              <a:defRPr sz="1300" b="1"/>
            </a:lvl3pPr>
            <a:lvl4pPr marL="1010183" indent="0">
              <a:buNone/>
              <a:defRPr sz="1200" b="1"/>
            </a:lvl4pPr>
            <a:lvl5pPr marL="1346911" indent="0">
              <a:buNone/>
              <a:defRPr sz="1200" b="1"/>
            </a:lvl5pPr>
            <a:lvl6pPr marL="1683639" indent="0">
              <a:buNone/>
              <a:defRPr sz="1200" b="1"/>
            </a:lvl6pPr>
            <a:lvl7pPr marL="2020367" indent="0">
              <a:buNone/>
              <a:defRPr sz="1200" b="1"/>
            </a:lvl7pPr>
            <a:lvl8pPr marL="2357095" indent="0">
              <a:buNone/>
              <a:defRPr sz="1200" b="1"/>
            </a:lvl8pPr>
            <a:lvl9pPr marL="2693822" indent="0">
              <a:buNone/>
              <a:defRPr sz="12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215" y="2174788"/>
            <a:ext cx="4377941" cy="3951216"/>
          </a:xfrm>
          <a:prstGeom prst="rect">
            <a:avLst/>
          </a:prstGeom>
        </p:spPr>
        <p:txBody>
          <a:bodyPr lIns="67346" tIns="33673" rIns="67346" bIns="33673"/>
          <a:lstStyle>
            <a:lvl1pPr>
              <a:defRPr sz="1800"/>
            </a:lvl1pPr>
            <a:lvl2pPr>
              <a:defRPr sz="1500"/>
            </a:lvl2pPr>
            <a:lvl3pPr>
              <a:defRPr sz="13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844" y="274499"/>
            <a:ext cx="8914312" cy="1142628"/>
          </a:xfrm>
          <a:prstGeom prst="rect">
            <a:avLst/>
          </a:prstGeom>
        </p:spPr>
        <p:txBody>
          <a:bodyPr lIns="67346" tIns="33673" rIns="67346" bIns="33673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845" y="273383"/>
            <a:ext cx="3258059" cy="1161597"/>
          </a:xfrm>
          <a:prstGeom prst="rect">
            <a:avLst/>
          </a:prstGeom>
        </p:spPr>
        <p:txBody>
          <a:bodyPr lIns="67346" tIns="33673" rIns="67346" bIns="33673" anchor="b"/>
          <a:lstStyle>
            <a:lvl1pPr algn="l">
              <a:defRPr sz="15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2422" y="273383"/>
            <a:ext cx="5537734" cy="5852621"/>
          </a:xfrm>
          <a:prstGeom prst="rect">
            <a:avLst/>
          </a:prstGeom>
        </p:spPr>
        <p:txBody>
          <a:bodyPr lIns="67346" tIns="33673" rIns="67346" bIns="33673"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845" y="1434980"/>
            <a:ext cx="3258059" cy="4691024"/>
          </a:xfrm>
          <a:prstGeom prst="rect">
            <a:avLst/>
          </a:prstGeom>
        </p:spPr>
        <p:txBody>
          <a:bodyPr lIns="67346" tIns="33673" rIns="67346" bIns="33673"/>
          <a:lstStyle>
            <a:lvl1pPr marL="0" indent="0">
              <a:buNone/>
              <a:defRPr sz="1000"/>
            </a:lvl1pPr>
            <a:lvl2pPr marL="336728" indent="0">
              <a:buNone/>
              <a:defRPr sz="900"/>
            </a:lvl2pPr>
            <a:lvl3pPr marL="673456" indent="0">
              <a:buNone/>
              <a:defRPr sz="700"/>
            </a:lvl3pPr>
            <a:lvl4pPr marL="1010183" indent="0">
              <a:buNone/>
              <a:defRPr sz="700"/>
            </a:lvl4pPr>
            <a:lvl5pPr marL="1346911" indent="0">
              <a:buNone/>
              <a:defRPr sz="700"/>
            </a:lvl5pPr>
            <a:lvl6pPr marL="1683639" indent="0">
              <a:buNone/>
              <a:defRPr sz="700"/>
            </a:lvl6pPr>
            <a:lvl7pPr marL="2020367" indent="0">
              <a:buNone/>
              <a:defRPr sz="700"/>
            </a:lvl7pPr>
            <a:lvl8pPr marL="2357095" indent="0">
              <a:buNone/>
              <a:defRPr sz="700"/>
            </a:lvl8pPr>
            <a:lvl9pPr marL="2693822" indent="0">
              <a:buNone/>
              <a:defRPr sz="7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049" y="4800377"/>
            <a:ext cx="5944083" cy="566851"/>
          </a:xfrm>
          <a:prstGeom prst="rect">
            <a:avLst/>
          </a:prstGeom>
        </p:spPr>
        <p:txBody>
          <a:bodyPr lIns="67346" tIns="33673" rIns="67346" bIns="33673" anchor="b"/>
          <a:lstStyle>
            <a:lvl1pPr algn="l">
              <a:defRPr sz="15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049" y="612601"/>
            <a:ext cx="5944083" cy="4115246"/>
          </a:xfrm>
          <a:prstGeom prst="rect">
            <a:avLst/>
          </a:prstGeom>
        </p:spPr>
        <p:txBody>
          <a:bodyPr lIns="67346" tIns="33673" rIns="67346" bIns="33673"/>
          <a:lstStyle>
            <a:lvl1pPr marL="0" indent="0">
              <a:buNone/>
              <a:defRPr sz="2400"/>
            </a:lvl1pPr>
            <a:lvl2pPr marL="336728" indent="0">
              <a:buNone/>
              <a:defRPr sz="2100"/>
            </a:lvl2pPr>
            <a:lvl3pPr marL="673456" indent="0">
              <a:buNone/>
              <a:defRPr sz="1800"/>
            </a:lvl3pPr>
            <a:lvl4pPr marL="1010183" indent="0">
              <a:buNone/>
              <a:defRPr sz="1500"/>
            </a:lvl4pPr>
            <a:lvl5pPr marL="1346911" indent="0">
              <a:buNone/>
              <a:defRPr sz="1500"/>
            </a:lvl5pPr>
            <a:lvl6pPr marL="1683639" indent="0">
              <a:buNone/>
              <a:defRPr sz="1500"/>
            </a:lvl6pPr>
            <a:lvl7pPr marL="2020367" indent="0">
              <a:buNone/>
              <a:defRPr sz="1500"/>
            </a:lvl7pPr>
            <a:lvl8pPr marL="2357095" indent="0">
              <a:buNone/>
              <a:defRPr sz="1500"/>
            </a:lvl8pPr>
            <a:lvl9pPr marL="2693822" indent="0">
              <a:buNone/>
              <a:defRPr sz="15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049" y="5367227"/>
            <a:ext cx="5944083" cy="804527"/>
          </a:xfrm>
          <a:prstGeom prst="rect">
            <a:avLst/>
          </a:prstGeom>
        </p:spPr>
        <p:txBody>
          <a:bodyPr lIns="67346" tIns="33673" rIns="67346" bIns="33673"/>
          <a:lstStyle>
            <a:lvl1pPr marL="0" indent="0">
              <a:buNone/>
              <a:defRPr sz="1000"/>
            </a:lvl1pPr>
            <a:lvl2pPr marL="336728" indent="0">
              <a:buNone/>
              <a:defRPr sz="900"/>
            </a:lvl2pPr>
            <a:lvl3pPr marL="673456" indent="0">
              <a:buNone/>
              <a:defRPr sz="700"/>
            </a:lvl3pPr>
            <a:lvl4pPr marL="1010183" indent="0">
              <a:buNone/>
              <a:defRPr sz="700"/>
            </a:lvl4pPr>
            <a:lvl5pPr marL="1346911" indent="0">
              <a:buNone/>
              <a:defRPr sz="700"/>
            </a:lvl5pPr>
            <a:lvl6pPr marL="1683639" indent="0">
              <a:buNone/>
              <a:defRPr sz="700"/>
            </a:lvl6pPr>
            <a:lvl7pPr marL="2020367" indent="0">
              <a:buNone/>
              <a:defRPr sz="700"/>
            </a:lvl7pPr>
            <a:lvl8pPr marL="2357095" indent="0">
              <a:buNone/>
              <a:defRPr sz="700"/>
            </a:lvl8pPr>
            <a:lvl9pPr marL="2693822" indent="0">
              <a:buNone/>
              <a:defRPr sz="7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0" name="Picture 16" descr="03int-PPT-22-02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048" y="0"/>
            <a:ext cx="9899953" cy="6851305"/>
          </a:xfrm>
          <a:prstGeom prst="rect">
            <a:avLst/>
          </a:prstGeom>
          <a:noFill/>
        </p:spPr>
      </p:pic>
      <p:sp>
        <p:nvSpPr>
          <p:cNvPr id="1032" name="Rectangle 8"/>
          <p:cNvSpPr>
            <a:spLocks noChangeArrowheads="1"/>
          </p:cNvSpPr>
          <p:nvPr userDrawn="1"/>
        </p:nvSpPr>
        <p:spPr bwMode="auto">
          <a:xfrm>
            <a:off x="1210" y="0"/>
            <a:ext cx="3289503" cy="3035106"/>
          </a:xfrm>
          <a:prstGeom prst="rect">
            <a:avLst/>
          </a:prstGeom>
          <a:solidFill>
            <a:srgbClr val="3D5F8A"/>
          </a:solidFill>
          <a:ln w="9525">
            <a:noFill/>
            <a:miter lim="800000"/>
            <a:headEnd/>
            <a:tailEnd/>
          </a:ln>
        </p:spPr>
        <p:txBody>
          <a:bodyPr wrap="none" lIns="67346" tIns="33673" rIns="67346" bIns="33673" anchor="ctr"/>
          <a:lstStyle/>
          <a:p>
            <a:endParaRPr lang="fr-FR" dirty="0"/>
          </a:p>
        </p:txBody>
      </p:sp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407560" y="374925"/>
            <a:ext cx="3134703" cy="286772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67346" tIns="33673" rIns="67346" bIns="33673" anchor="ctr"/>
          <a:lstStyle/>
          <a:p>
            <a:endParaRPr lang="fr-FR" dirty="0"/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9405318" y="6394924"/>
            <a:ext cx="501891" cy="463076"/>
          </a:xfrm>
          <a:prstGeom prst="rect">
            <a:avLst/>
          </a:prstGeom>
          <a:solidFill>
            <a:srgbClr val="AD006D"/>
          </a:solidFill>
          <a:ln w="9525">
            <a:noFill/>
            <a:miter lim="800000"/>
            <a:headEnd/>
            <a:tailEnd/>
          </a:ln>
        </p:spPr>
        <p:txBody>
          <a:bodyPr wrap="none" lIns="67346" tIns="33673" rIns="67346" bIns="33673" anchor="ctr"/>
          <a:lstStyle/>
          <a:p>
            <a:endParaRPr lang="fr-FR" dirty="0"/>
          </a:p>
        </p:txBody>
      </p:sp>
      <p:sp>
        <p:nvSpPr>
          <p:cNvPr id="1035" name="Rectangle 11"/>
          <p:cNvSpPr>
            <a:spLocks noChangeArrowheads="1"/>
          </p:cNvSpPr>
          <p:nvPr userDrawn="1"/>
        </p:nvSpPr>
        <p:spPr bwMode="auto">
          <a:xfrm>
            <a:off x="9289218" y="6356985"/>
            <a:ext cx="501891" cy="3916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67346" tIns="33673" rIns="67346" bIns="33673" anchor="ctr"/>
          <a:lstStyle/>
          <a:p>
            <a:endParaRPr lang="fr-FR" dirty="0"/>
          </a:p>
        </p:txBody>
      </p:sp>
      <p:sp>
        <p:nvSpPr>
          <p:cNvPr id="1036" name="Text Box 12"/>
          <p:cNvSpPr txBox="1">
            <a:spLocks noChangeArrowheads="1"/>
          </p:cNvSpPr>
          <p:nvPr userDrawn="1"/>
        </p:nvSpPr>
        <p:spPr bwMode="auto">
          <a:xfrm>
            <a:off x="6386716" y="6480843"/>
            <a:ext cx="3366903" cy="206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7346" tIns="33673" rIns="67346" bIns="33673">
            <a:spAutoFit/>
          </a:bodyPr>
          <a:lstStyle/>
          <a:p>
            <a:pPr algn="r">
              <a:spcBef>
                <a:spcPct val="50000"/>
              </a:spcBef>
            </a:pPr>
            <a:r>
              <a:rPr lang="fr-FR" sz="900" dirty="0">
                <a:solidFill>
                  <a:srgbClr val="3D5F8A"/>
                </a:solidFill>
                <a:latin typeface="Eurostile" pitchFamily="80" charset="0"/>
              </a:rPr>
              <a:t>Direction générale de l’offre de </a:t>
            </a:r>
            <a:r>
              <a:rPr lang="fr-FR" sz="900" dirty="0" smtClean="0">
                <a:solidFill>
                  <a:srgbClr val="3D5F8A"/>
                </a:solidFill>
                <a:latin typeface="Eurostile" pitchFamily="80" charset="0"/>
              </a:rPr>
              <a:t>soins - DGOS</a:t>
            </a:r>
            <a:endParaRPr lang="fr-FR" sz="900" dirty="0">
              <a:solidFill>
                <a:srgbClr val="3D5F8A"/>
              </a:solidFill>
              <a:latin typeface="Eurostile" pitchFamily="80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57570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+mj-lt"/>
          <a:ea typeface="+mj-ea"/>
          <a:cs typeface="+mj-cs"/>
        </a:defRPr>
      </a:lvl1pPr>
      <a:lvl2pPr algn="ctr" defTabSz="957570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Arial" charset="0"/>
          <a:ea typeface="ＭＳ Ｐゴシック" pitchFamily="80" charset="-128"/>
        </a:defRPr>
      </a:lvl2pPr>
      <a:lvl3pPr algn="ctr" defTabSz="957570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Arial" charset="0"/>
          <a:ea typeface="ＭＳ Ｐゴシック" pitchFamily="80" charset="-128"/>
        </a:defRPr>
      </a:lvl3pPr>
      <a:lvl4pPr algn="ctr" defTabSz="957570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Arial" charset="0"/>
          <a:ea typeface="ＭＳ Ｐゴシック" pitchFamily="80" charset="-128"/>
        </a:defRPr>
      </a:lvl4pPr>
      <a:lvl5pPr algn="ctr" defTabSz="957570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Arial" charset="0"/>
          <a:ea typeface="ＭＳ Ｐゴシック" pitchFamily="80" charset="-128"/>
        </a:defRPr>
      </a:lvl5pPr>
      <a:lvl6pPr marL="336728" algn="ctr" defTabSz="957570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Arial" charset="0"/>
          <a:ea typeface="ＭＳ Ｐゴシック" pitchFamily="80" charset="-128"/>
        </a:defRPr>
      </a:lvl6pPr>
      <a:lvl7pPr marL="673456" algn="ctr" defTabSz="957570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Arial" charset="0"/>
          <a:ea typeface="ＭＳ Ｐゴシック" pitchFamily="80" charset="-128"/>
        </a:defRPr>
      </a:lvl7pPr>
      <a:lvl8pPr marL="1010183" algn="ctr" defTabSz="957570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Arial" charset="0"/>
          <a:ea typeface="ＭＳ Ｐゴシック" pitchFamily="80" charset="-128"/>
        </a:defRPr>
      </a:lvl8pPr>
      <a:lvl9pPr marL="1346911" algn="ctr" defTabSz="957570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Arial" charset="0"/>
          <a:ea typeface="ＭＳ Ｐゴシック" pitchFamily="80" charset="-128"/>
        </a:defRPr>
      </a:lvl9pPr>
    </p:titleStyle>
    <p:bodyStyle>
      <a:lvl1pPr marL="358943" indent="-358943" algn="l" defTabSz="957570" rtl="0" fontAlgn="base">
        <a:spcBef>
          <a:spcPct val="20000"/>
        </a:spcBef>
        <a:spcAft>
          <a:spcPct val="0"/>
        </a:spcAft>
        <a:buChar char="•"/>
        <a:defRPr sz="3400">
          <a:solidFill>
            <a:schemeClr val="tx1"/>
          </a:solidFill>
          <a:latin typeface="+mn-lt"/>
          <a:ea typeface="+mn-ea"/>
          <a:cs typeface="+mn-cs"/>
        </a:defRPr>
      </a:lvl1pPr>
      <a:lvl2pPr marL="778683" indent="-299314" algn="l" defTabSz="957570" rtl="0" fontAlgn="base">
        <a:spcBef>
          <a:spcPct val="20000"/>
        </a:spcBef>
        <a:spcAft>
          <a:spcPct val="0"/>
        </a:spcAft>
        <a:buChar char="–"/>
        <a:defRPr sz="2900">
          <a:solidFill>
            <a:schemeClr val="tx1"/>
          </a:solidFill>
          <a:latin typeface="+mn-lt"/>
          <a:ea typeface="+mn-ea"/>
        </a:defRPr>
      </a:lvl2pPr>
      <a:lvl3pPr marL="1197254" indent="-239685" algn="l" defTabSz="957570" rtl="0" fontAlgn="base">
        <a:spcBef>
          <a:spcPct val="20000"/>
        </a:spcBef>
        <a:spcAft>
          <a:spcPct val="0"/>
        </a:spcAft>
        <a:buChar char="•"/>
        <a:defRPr sz="2500">
          <a:solidFill>
            <a:schemeClr val="tx1"/>
          </a:solidFill>
          <a:latin typeface="+mn-lt"/>
          <a:ea typeface="+mn-ea"/>
        </a:defRPr>
      </a:lvl3pPr>
      <a:lvl4pPr marL="1676624" indent="-239685" algn="l" defTabSz="957570" rtl="0" fontAlgn="base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  <a:ea typeface="+mn-ea"/>
        </a:defRPr>
      </a:lvl4pPr>
      <a:lvl5pPr marL="2154824" indent="-239685" algn="l" defTabSz="957570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  <a:ea typeface="+mn-ea"/>
        </a:defRPr>
      </a:lvl5pPr>
      <a:lvl6pPr marL="2491552" indent="-239685" algn="l" defTabSz="957570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  <a:ea typeface="+mn-ea"/>
        </a:defRPr>
      </a:lvl6pPr>
      <a:lvl7pPr marL="2828280" indent="-239685" algn="l" defTabSz="957570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  <a:ea typeface="+mn-ea"/>
        </a:defRPr>
      </a:lvl7pPr>
      <a:lvl8pPr marL="3165008" indent="-239685" algn="l" defTabSz="957570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  <a:ea typeface="+mn-ea"/>
        </a:defRPr>
      </a:lvl8pPr>
      <a:lvl9pPr marL="3501736" indent="-239685" algn="l" defTabSz="957570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673456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36728" algn="l" defTabSz="673456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73456" algn="l" defTabSz="673456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10183" algn="l" defTabSz="673456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46911" algn="l" defTabSz="673456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83639" algn="l" defTabSz="673456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20367" algn="l" defTabSz="673456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57095" algn="l" defTabSz="673456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93822" algn="l" defTabSz="673456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fond powerpoint DGOS.gif"/>
          <p:cNvPicPr preferRelativeResize="0">
            <a:picLocks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2" y="-705"/>
            <a:ext cx="10692000" cy="7560000"/>
          </a:xfrm>
          <a:prstGeom prst="rect">
            <a:avLst/>
          </a:prstGeom>
        </p:spPr>
      </p:pic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5614244" y="3634800"/>
            <a:ext cx="2989353" cy="1853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7346" tIns="33673" rIns="67346" bIns="33673">
            <a:spAutoFit/>
          </a:bodyPr>
          <a:lstStyle/>
          <a:p>
            <a:r>
              <a:rPr lang="fr-FR" sz="2900" dirty="0" smtClean="0">
                <a:solidFill>
                  <a:srgbClr val="AD006D"/>
                </a:solidFill>
              </a:rPr>
              <a:t>Reconnaissance statutaire des sages-femmes de la FPH </a:t>
            </a:r>
            <a:endParaRPr lang="fr-FR" sz="2900" dirty="0">
              <a:latin typeface="Eurostile" pitchFamily="80" charset="0"/>
            </a:endParaRPr>
          </a:p>
        </p:txBody>
      </p:sp>
      <p:pic>
        <p:nvPicPr>
          <p:cNvPr id="5" name="Image 4" descr="Marianne_affaires_sociales_CMJN_CS3.eps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985448" y="5936918"/>
            <a:ext cx="1499245" cy="14735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AD006D"/>
                </a:solidFill>
              </a:rPr>
              <a:t>Œuvres sociales</a:t>
            </a:r>
            <a:endParaRPr lang="fr-FR" dirty="0">
              <a:solidFill>
                <a:srgbClr val="AD006D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88504" y="1196752"/>
            <a:ext cx="4376732" cy="639381"/>
          </a:xfrm>
        </p:spPr>
        <p:txBody>
          <a:bodyPr/>
          <a:lstStyle/>
          <a:p>
            <a:r>
              <a:rPr lang="fr-FR" dirty="0" smtClean="0">
                <a:solidFill>
                  <a:srgbClr val="B6C930"/>
                </a:solidFill>
              </a:rPr>
              <a:t>Maintien dans la FPH</a:t>
            </a:r>
            <a:endParaRPr lang="fr-FR" dirty="0">
              <a:solidFill>
                <a:srgbClr val="B6C930"/>
              </a:solidFill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lvl="0"/>
            <a:r>
              <a:rPr lang="fr-FR" dirty="0" smtClean="0"/>
              <a:t>CGOS – (AGOSPAP pour l’AP-HP)</a:t>
            </a:r>
          </a:p>
          <a:p>
            <a:pPr lvl="0"/>
            <a:endParaRPr lang="fr-FR" dirty="0" smtClean="0"/>
          </a:p>
          <a:p>
            <a:r>
              <a:rPr lang="fr-FR" dirty="0" smtClean="0"/>
              <a:t>Prestations sociales</a:t>
            </a:r>
          </a:p>
          <a:p>
            <a:pPr lvl="1"/>
            <a:r>
              <a:rPr lang="fr-FR" b="1" dirty="0" smtClean="0"/>
              <a:t>Ex : complément ½ traitement en cas de CLM ou CLD</a:t>
            </a:r>
            <a:endParaRPr lang="fr-FR" dirty="0" smtClean="0"/>
          </a:p>
          <a:p>
            <a:pPr lvl="0"/>
            <a:endParaRPr lang="fr-FR" dirty="0" smtClean="0"/>
          </a:p>
          <a:p>
            <a:pPr lvl="0"/>
            <a:r>
              <a:rPr lang="fr-FR" dirty="0" smtClean="0"/>
              <a:t>Aides remboursables</a:t>
            </a:r>
          </a:p>
          <a:p>
            <a:pPr lvl="0"/>
            <a:endParaRPr lang="fr-FR" dirty="0" smtClean="0"/>
          </a:p>
          <a:p>
            <a:pPr lvl="0"/>
            <a:r>
              <a:rPr lang="fr-FR" dirty="0" smtClean="0"/>
              <a:t>Prestations vacances et loisirs</a:t>
            </a:r>
            <a:endParaRPr lang="fr-FR" b="1" dirty="0" smtClean="0"/>
          </a:p>
          <a:p>
            <a:pPr lvl="0"/>
            <a:endParaRPr lang="fr-FR" dirty="0" smtClean="0"/>
          </a:p>
          <a:p>
            <a:pPr lvl="0"/>
            <a:endParaRPr lang="fr-FR" dirty="0" smtClean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25008" y="1196752"/>
            <a:ext cx="4377941" cy="639381"/>
          </a:xfrm>
        </p:spPr>
        <p:txBody>
          <a:bodyPr/>
          <a:lstStyle/>
          <a:p>
            <a:r>
              <a:rPr lang="fr-FR" dirty="0" smtClean="0">
                <a:solidFill>
                  <a:srgbClr val="B6C930"/>
                </a:solidFill>
              </a:rPr>
              <a:t>Statut hors de la FPH</a:t>
            </a:r>
            <a:endParaRPr lang="fr-FR" dirty="0">
              <a:solidFill>
                <a:srgbClr val="B6C930"/>
              </a:solidFill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lvl="0"/>
            <a:r>
              <a:rPr lang="fr-FR" dirty="0" smtClean="0"/>
              <a:t>Réservé aux personnels relevant de la loi de 1986 (FPH)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AD006D"/>
                </a:solidFill>
              </a:rPr>
              <a:t>Formation continue</a:t>
            </a:r>
            <a:br>
              <a:rPr lang="fr-FR" dirty="0" smtClean="0">
                <a:solidFill>
                  <a:srgbClr val="AD006D"/>
                </a:solidFill>
              </a:rPr>
            </a:br>
            <a:r>
              <a:rPr lang="fr-FR" sz="1600" dirty="0" smtClean="0">
                <a:solidFill>
                  <a:srgbClr val="AD006D"/>
                </a:solidFill>
                <a:latin typeface="+mn-lt"/>
              </a:rPr>
              <a:t>(en dehors de l’obligation de DPC</a:t>
            </a:r>
            <a:r>
              <a:rPr lang="fr-FR" sz="1600" b="1" dirty="0" smtClean="0">
                <a:latin typeface="+mn-lt"/>
              </a:rPr>
              <a:t> </a:t>
            </a:r>
            <a:r>
              <a:rPr lang="fr-FR" sz="1600" dirty="0" smtClean="0">
                <a:solidFill>
                  <a:srgbClr val="AD006D"/>
                </a:solidFill>
                <a:latin typeface="+mn-lt"/>
              </a:rPr>
              <a:t>articles L4153-1 à 4 CSP)</a:t>
            </a:r>
            <a:endParaRPr lang="fr-FR" sz="1600" dirty="0">
              <a:solidFill>
                <a:srgbClr val="AD006D"/>
              </a:solidFill>
              <a:latin typeface="+mn-lt"/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88504" y="1052736"/>
            <a:ext cx="4376732" cy="639381"/>
          </a:xfrm>
        </p:spPr>
        <p:txBody>
          <a:bodyPr/>
          <a:lstStyle/>
          <a:p>
            <a:r>
              <a:rPr lang="fr-FR" dirty="0" smtClean="0">
                <a:solidFill>
                  <a:srgbClr val="B6C930"/>
                </a:solidFill>
              </a:rPr>
              <a:t>Maintien dans la FPH</a:t>
            </a:r>
            <a:endParaRPr lang="fr-FR" dirty="0">
              <a:solidFill>
                <a:srgbClr val="B6C930"/>
              </a:solidFill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32520" y="1772816"/>
            <a:ext cx="4376732" cy="4209172"/>
          </a:xfrm>
        </p:spPr>
        <p:txBody>
          <a:bodyPr/>
          <a:lstStyle/>
          <a:p>
            <a:pPr lvl="0"/>
            <a:r>
              <a:rPr lang="fr-FR" dirty="0" smtClean="0"/>
              <a:t>Décret n°2008-824 du 21 août 2008 relatif à la formation professionnelle tout au long de la vie : DIF, bilan de compétences, congé de formation professionnelle (jusqu’à 2 ans)</a:t>
            </a:r>
          </a:p>
          <a:p>
            <a:pPr lvl="0"/>
            <a:r>
              <a:rPr lang="fr-FR" dirty="0" smtClean="0"/>
              <a:t>Participation aux actions de formation inscrites au plan de formation de l’établissement</a:t>
            </a:r>
          </a:p>
          <a:p>
            <a:r>
              <a:rPr lang="fr-FR" dirty="0" smtClean="0"/>
              <a:t>Fonds consacrés à la formation des personnels de la FPH : </a:t>
            </a:r>
            <a:r>
              <a:rPr lang="fr-FR" b="1" dirty="0" smtClean="0"/>
              <a:t>2,9%</a:t>
            </a:r>
            <a:r>
              <a:rPr lang="fr-FR" dirty="0" smtClean="0"/>
              <a:t> de la masse salariale de l’établissement</a:t>
            </a:r>
          </a:p>
          <a:p>
            <a:pPr>
              <a:buNone/>
            </a:pPr>
            <a:r>
              <a:rPr lang="fr-FR" dirty="0" smtClean="0"/>
              <a:t>- 2,1 % Plan de formation,</a:t>
            </a:r>
          </a:p>
          <a:p>
            <a:pPr>
              <a:buNone/>
            </a:pPr>
            <a:r>
              <a:rPr lang="fr-FR" dirty="0" smtClean="0"/>
              <a:t>- 0,2 % Congé de formation professionnelle,</a:t>
            </a:r>
          </a:p>
          <a:p>
            <a:pPr>
              <a:buNone/>
            </a:pPr>
            <a:r>
              <a:rPr lang="fr-FR" dirty="0" smtClean="0"/>
              <a:t>- 0,6 % Études promotionnelles.  </a:t>
            </a:r>
          </a:p>
          <a:p>
            <a:endParaRPr lang="fr-FR" dirty="0" smtClean="0"/>
          </a:p>
          <a:p>
            <a:endParaRPr lang="fr-FR" sz="1400" dirty="0" smtClean="0"/>
          </a:p>
          <a:p>
            <a:pPr lvl="0"/>
            <a:endParaRPr lang="fr-FR" sz="1400" dirty="0" smtClean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25008" y="1052736"/>
            <a:ext cx="4377941" cy="639381"/>
          </a:xfrm>
        </p:spPr>
        <p:txBody>
          <a:bodyPr/>
          <a:lstStyle/>
          <a:p>
            <a:r>
              <a:rPr lang="fr-FR" dirty="0" smtClean="0">
                <a:solidFill>
                  <a:srgbClr val="B6C930"/>
                </a:solidFill>
              </a:rPr>
              <a:t>Statut hors de la FPH</a:t>
            </a:r>
            <a:endParaRPr lang="fr-FR" dirty="0">
              <a:solidFill>
                <a:srgbClr val="B6C930"/>
              </a:solidFill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25008" y="1988840"/>
            <a:ext cx="4377941" cy="3951216"/>
          </a:xfrm>
        </p:spPr>
        <p:txBody>
          <a:bodyPr/>
          <a:lstStyle/>
          <a:p>
            <a:pPr lvl="0"/>
            <a:r>
              <a:rPr lang="fr-FR" dirty="0" smtClean="0"/>
              <a:t>Possibilité d’un congé de formation d’une durée maximum de 15 jours par an</a:t>
            </a:r>
          </a:p>
          <a:p>
            <a:pPr>
              <a:buNone/>
            </a:pPr>
            <a:r>
              <a:rPr lang="fr-FR" dirty="0" smtClean="0"/>
              <a:t> </a:t>
            </a:r>
          </a:p>
          <a:p>
            <a:r>
              <a:rPr lang="fr-FR" dirty="0" smtClean="0"/>
              <a:t>Fonds consacrés à la formation des PH : 0,5% de la masse salariale médicale pour les CHU et 0,75% pour les CH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AD006D"/>
                </a:solidFill>
              </a:rPr>
              <a:t>Retraite</a:t>
            </a:r>
            <a:endParaRPr lang="fr-FR" dirty="0">
              <a:solidFill>
                <a:srgbClr val="AD006D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88504" y="1196752"/>
            <a:ext cx="4376732" cy="639381"/>
          </a:xfrm>
        </p:spPr>
        <p:txBody>
          <a:bodyPr/>
          <a:lstStyle/>
          <a:p>
            <a:r>
              <a:rPr lang="fr-FR" dirty="0" smtClean="0">
                <a:solidFill>
                  <a:srgbClr val="B6C930"/>
                </a:solidFill>
              </a:rPr>
              <a:t>Maintien dans la FPH</a:t>
            </a:r>
            <a:endParaRPr lang="fr-FR" dirty="0">
              <a:solidFill>
                <a:srgbClr val="B6C930"/>
              </a:solidFill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lvl="0"/>
            <a:endParaRPr lang="fr-FR" dirty="0" smtClean="0"/>
          </a:p>
          <a:p>
            <a:pPr lvl="0"/>
            <a:r>
              <a:rPr lang="fr-FR" dirty="0" smtClean="0"/>
              <a:t>Régime de la CNRACL</a:t>
            </a:r>
          </a:p>
          <a:p>
            <a:pPr lvl="0"/>
            <a:endParaRPr lang="fr-FR" dirty="0" smtClean="0"/>
          </a:p>
          <a:p>
            <a:pPr lvl="0"/>
            <a:r>
              <a:rPr lang="fr-FR" dirty="0" smtClean="0"/>
              <a:t>Taux de remplacement moyen 75%</a:t>
            </a:r>
          </a:p>
          <a:p>
            <a:pPr lvl="0">
              <a:buNone/>
            </a:pPr>
            <a:endParaRPr lang="fr-FR" dirty="0" smtClean="0"/>
          </a:p>
          <a:p>
            <a:pPr lvl="0"/>
            <a:r>
              <a:rPr lang="fr-FR" b="1" dirty="0" smtClean="0"/>
              <a:t>Catégorie active : possibilité de faire valoir les droits à la retraite à 57 ans </a:t>
            </a:r>
          </a:p>
          <a:p>
            <a:pPr>
              <a:buNone/>
            </a:pPr>
            <a:endParaRPr lang="fr-FR" dirty="0" smtClean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25008" y="1196752"/>
            <a:ext cx="4377941" cy="639381"/>
          </a:xfrm>
        </p:spPr>
        <p:txBody>
          <a:bodyPr/>
          <a:lstStyle/>
          <a:p>
            <a:r>
              <a:rPr lang="fr-FR" dirty="0" smtClean="0">
                <a:solidFill>
                  <a:srgbClr val="B6C930"/>
                </a:solidFill>
              </a:rPr>
              <a:t>Statut hors de la FPH</a:t>
            </a:r>
            <a:endParaRPr lang="fr-FR" dirty="0">
              <a:solidFill>
                <a:srgbClr val="B6C930"/>
              </a:solidFill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lvl="0"/>
            <a:r>
              <a:rPr lang="fr-FR" dirty="0" smtClean="0"/>
              <a:t>Régime général et régime de retraite complémentaire obligatoire (IRCANTEC) </a:t>
            </a:r>
          </a:p>
          <a:p>
            <a:pPr lvl="0">
              <a:buNone/>
            </a:pPr>
            <a:endParaRPr lang="fr-FR" dirty="0" smtClean="0"/>
          </a:p>
          <a:p>
            <a:pPr lvl="0"/>
            <a:r>
              <a:rPr lang="fr-FR" dirty="0" smtClean="0"/>
              <a:t>Taux de remplacement moyen 75%</a:t>
            </a:r>
          </a:p>
          <a:p>
            <a:pPr lvl="0">
              <a:buNone/>
            </a:pPr>
            <a:endParaRPr lang="fr-FR" dirty="0" smtClean="0"/>
          </a:p>
          <a:p>
            <a:pPr lvl="0"/>
            <a:r>
              <a:rPr lang="fr-FR" b="1" dirty="0" smtClean="0"/>
              <a:t>Départ en retraite à partir de 62 ans et taux plein à 67 ans</a:t>
            </a:r>
          </a:p>
          <a:p>
            <a:pPr lvl="0">
              <a:buNone/>
            </a:pPr>
            <a:endParaRPr lang="fr-FR" b="1" i="1" dirty="0" smtClean="0"/>
          </a:p>
          <a:p>
            <a:pPr lvl="0">
              <a:buFont typeface="Wingdings" pitchFamily="2" charset="2"/>
              <a:buChar char="Ø"/>
            </a:pPr>
            <a:r>
              <a:rPr lang="fr-FR" b="1" dirty="0" smtClean="0"/>
              <a:t>Sortie de la FPH : devient </a:t>
            </a:r>
            <a:r>
              <a:rPr lang="fr-FR" b="1" dirty="0" err="1" smtClean="0"/>
              <a:t>polypensionné</a:t>
            </a:r>
            <a:endParaRPr lang="fr-FR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7" name="Picture 11" descr="04chap-PPT-22-02"/>
          <p:cNvPicPr preferRelativeResize="0"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786000" y="-171400"/>
            <a:ext cx="10692000" cy="7560000"/>
          </a:xfrm>
          <a:prstGeom prst="rect">
            <a:avLst/>
          </a:prstGeom>
          <a:noFill/>
        </p:spPr>
      </p:pic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8069618" y="6052358"/>
            <a:ext cx="1702141" cy="5296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7346" tIns="33673" rIns="67346" bIns="33673">
            <a:spAutoFit/>
          </a:bodyPr>
          <a:lstStyle/>
          <a:p>
            <a:pPr algn="r"/>
            <a:r>
              <a:rPr lang="fr-FR" sz="1500" dirty="0">
                <a:solidFill>
                  <a:schemeClr val="bg1"/>
                </a:solidFill>
                <a:latin typeface="Eurostile" pitchFamily="80" charset="0"/>
              </a:rPr>
              <a:t>Direction générale</a:t>
            </a:r>
          </a:p>
          <a:p>
            <a:pPr algn="r"/>
            <a:r>
              <a:rPr lang="fr-FR" sz="1500" dirty="0">
                <a:solidFill>
                  <a:schemeClr val="bg1"/>
                </a:solidFill>
                <a:latin typeface="Eurostile" pitchFamily="80" charset="0"/>
              </a:rPr>
              <a:t>de l’offre de soins</a:t>
            </a:r>
          </a:p>
        </p:txBody>
      </p:sp>
      <p:sp>
        <p:nvSpPr>
          <p:cNvPr id="4109" name="Text Box 13"/>
          <p:cNvSpPr txBox="1">
            <a:spLocks noChangeArrowheads="1"/>
          </p:cNvSpPr>
          <p:nvPr/>
        </p:nvSpPr>
        <p:spPr bwMode="auto">
          <a:xfrm>
            <a:off x="4160912" y="1772816"/>
            <a:ext cx="5112568" cy="1853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7346" tIns="33673" rIns="67346" bIns="33673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900" dirty="0" smtClean="0">
                <a:solidFill>
                  <a:srgbClr val="AD006D"/>
                </a:solidFill>
                <a:latin typeface="+mn-lt"/>
              </a:rPr>
              <a:t>Prise en compte de la spécificité de la profession et de l’évolution des compétences</a:t>
            </a:r>
            <a:endParaRPr lang="fr-FR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AD006D"/>
                </a:solidFill>
              </a:rPr>
              <a:t>Axes structurants identifiés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60512" y="1268760"/>
            <a:ext cx="8914312" cy="4525878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fr-FR" sz="3200" dirty="0" smtClean="0"/>
              <a:t>Améliorer la visibilité de la profession</a:t>
            </a:r>
          </a:p>
          <a:p>
            <a:pPr>
              <a:buFont typeface="Wingdings" pitchFamily="2" charset="2"/>
              <a:buChar char="Ø"/>
            </a:pPr>
            <a:r>
              <a:rPr lang="fr-FR" sz="3200" dirty="0" smtClean="0"/>
              <a:t>Reconnaissance des compétences médicales</a:t>
            </a:r>
          </a:p>
          <a:p>
            <a:pPr>
              <a:buFont typeface="Wingdings" pitchFamily="2" charset="2"/>
              <a:buChar char="Ø"/>
            </a:pPr>
            <a:r>
              <a:rPr lang="fr-FR" sz="3200" dirty="0" smtClean="0"/>
              <a:t>Gouvernance</a:t>
            </a:r>
          </a:p>
          <a:p>
            <a:pPr>
              <a:buFontTx/>
              <a:buChar char="-"/>
            </a:pPr>
            <a:r>
              <a:rPr lang="fr-FR" sz="3200" dirty="0" smtClean="0"/>
              <a:t>Garantie d’autonomie professionnelle</a:t>
            </a:r>
          </a:p>
          <a:p>
            <a:pPr>
              <a:buFontTx/>
              <a:buChar char="-"/>
            </a:pPr>
            <a:r>
              <a:rPr lang="fr-FR" sz="3200" dirty="0" smtClean="0"/>
              <a:t>Révision des liens hiérarchiques</a:t>
            </a:r>
          </a:p>
          <a:p>
            <a:pPr>
              <a:buFontTx/>
              <a:buChar char="-"/>
            </a:pPr>
            <a:r>
              <a:rPr lang="fr-FR" sz="3200" dirty="0" smtClean="0"/>
              <a:t>Responsabilité d’unités physiologiques</a:t>
            </a:r>
          </a:p>
          <a:p>
            <a:pPr>
              <a:buFont typeface="Wingdings" pitchFamily="2" charset="2"/>
              <a:buChar char="Ø"/>
            </a:pPr>
            <a:r>
              <a:rPr lang="fr-FR" sz="3200" dirty="0" smtClean="0"/>
              <a:t>Valorisation de l’activité réalisée</a:t>
            </a:r>
          </a:p>
          <a:p>
            <a:pPr>
              <a:buFont typeface="Wingdings" pitchFamily="2" charset="2"/>
              <a:buChar char="Ø"/>
            </a:pPr>
            <a:r>
              <a:rPr lang="fr-FR" sz="3200" dirty="0" smtClean="0"/>
              <a:t>Revalorisation des rémunérations</a:t>
            </a:r>
          </a:p>
          <a:p>
            <a:pPr>
              <a:buFont typeface="Wingdings" pitchFamily="2" charset="2"/>
              <a:buChar char="Ø"/>
            </a:pPr>
            <a:r>
              <a:rPr lang="fr-FR" sz="3200" dirty="0" smtClean="0"/>
              <a:t>Enseignement-recherche</a:t>
            </a:r>
          </a:p>
          <a:p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AD006D"/>
                </a:solidFill>
              </a:rPr>
              <a:t>Deux options envisagées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sz="2800" dirty="0" smtClean="0"/>
              <a:t>Statut nouveau au sein de la FPH</a:t>
            </a:r>
          </a:p>
          <a:p>
            <a:pPr>
              <a:buNone/>
            </a:pPr>
            <a:endParaRPr lang="fr-FR" sz="2800" dirty="0" smtClean="0"/>
          </a:p>
          <a:p>
            <a:r>
              <a:rPr lang="fr-FR" sz="2800" dirty="0" smtClean="0"/>
              <a:t>Statut nouveau hors de la FPH</a:t>
            </a:r>
          </a:p>
          <a:p>
            <a:pPr>
              <a:buNone/>
            </a:pPr>
            <a:endParaRPr lang="fr-FR" sz="2800" dirty="0" smtClean="0"/>
          </a:p>
          <a:p>
            <a:pPr>
              <a:buFont typeface="Wingdings" pitchFamily="2" charset="2"/>
              <a:buChar char="Ø"/>
            </a:pPr>
            <a:r>
              <a:rPr lang="fr-FR" sz="2800" b="1" dirty="0" smtClean="0"/>
              <a:t>Impacts à évaluer </a:t>
            </a:r>
            <a:r>
              <a:rPr lang="fr-FR" sz="2800" dirty="0" smtClean="0"/>
              <a:t>: temps de travail, organisation, droits sociaux, formation, retraite, accès aux statuts de titulaires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7" name="Picture 11" descr="04chap-PPT-22-02"/>
          <p:cNvPicPr preferRelativeResize="0"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519608" y="188640"/>
            <a:ext cx="10692000" cy="7560000"/>
          </a:xfrm>
          <a:prstGeom prst="rect">
            <a:avLst/>
          </a:prstGeom>
          <a:noFill/>
        </p:spPr>
      </p:pic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8069618" y="6052358"/>
            <a:ext cx="1702141" cy="5296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7346" tIns="33673" rIns="67346" bIns="33673">
            <a:spAutoFit/>
          </a:bodyPr>
          <a:lstStyle/>
          <a:p>
            <a:pPr algn="r"/>
            <a:r>
              <a:rPr lang="fr-FR" sz="1500" dirty="0">
                <a:solidFill>
                  <a:schemeClr val="bg1"/>
                </a:solidFill>
                <a:latin typeface="Eurostile" pitchFamily="80" charset="0"/>
              </a:rPr>
              <a:t>Direction générale</a:t>
            </a:r>
          </a:p>
          <a:p>
            <a:pPr algn="r"/>
            <a:r>
              <a:rPr lang="fr-FR" sz="1500" dirty="0">
                <a:solidFill>
                  <a:schemeClr val="bg1"/>
                </a:solidFill>
                <a:latin typeface="Eurostile" pitchFamily="80" charset="0"/>
              </a:rPr>
              <a:t>de l’offre de soins</a:t>
            </a:r>
          </a:p>
        </p:txBody>
      </p:sp>
      <p:sp>
        <p:nvSpPr>
          <p:cNvPr id="4109" name="Text Box 13"/>
          <p:cNvSpPr txBox="1">
            <a:spLocks noChangeArrowheads="1"/>
          </p:cNvSpPr>
          <p:nvPr/>
        </p:nvSpPr>
        <p:spPr bwMode="auto">
          <a:xfrm>
            <a:off x="4771844" y="1412776"/>
            <a:ext cx="2629428" cy="2299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7346" tIns="33673" rIns="67346" bIns="33673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900" dirty="0" smtClean="0">
                <a:solidFill>
                  <a:srgbClr val="AD006D"/>
                </a:solidFill>
                <a:latin typeface="+mn-lt"/>
              </a:rPr>
              <a:t>Enjeux des deux options : maintien ou sortie de la FPH</a:t>
            </a:r>
            <a:endParaRPr lang="fr-FR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416496" y="836712"/>
            <a:ext cx="8914312" cy="4525878"/>
          </a:xfrm>
        </p:spPr>
        <p:txBody>
          <a:bodyPr/>
          <a:lstStyle/>
          <a:p>
            <a:pPr>
              <a:buNone/>
            </a:pPr>
            <a:r>
              <a:rPr lang="fr-FR" dirty="0" smtClean="0"/>
              <a:t>		I Accès au statut de titulaire </a:t>
            </a:r>
          </a:p>
          <a:p>
            <a:pPr>
              <a:buNone/>
            </a:pPr>
            <a:r>
              <a:rPr lang="fr-FR" dirty="0" smtClean="0"/>
              <a:t>		II Temps de travail</a:t>
            </a:r>
          </a:p>
          <a:p>
            <a:pPr>
              <a:buNone/>
            </a:pPr>
            <a:r>
              <a:rPr lang="fr-FR" dirty="0" smtClean="0"/>
              <a:t>		III Organisation du travail</a:t>
            </a:r>
          </a:p>
          <a:p>
            <a:pPr>
              <a:buNone/>
            </a:pPr>
            <a:r>
              <a:rPr lang="fr-FR" dirty="0" smtClean="0"/>
              <a:t>		IV Représentation</a:t>
            </a:r>
          </a:p>
          <a:p>
            <a:pPr>
              <a:buNone/>
            </a:pPr>
            <a:r>
              <a:rPr lang="fr-FR" dirty="0" smtClean="0"/>
              <a:t>		V </a:t>
            </a:r>
            <a:r>
              <a:rPr lang="fr-FR" dirty="0" err="1" smtClean="0"/>
              <a:t>Oeuvres</a:t>
            </a:r>
            <a:r>
              <a:rPr lang="fr-FR" dirty="0" smtClean="0"/>
              <a:t> sociales</a:t>
            </a:r>
          </a:p>
          <a:p>
            <a:pPr>
              <a:buNone/>
            </a:pPr>
            <a:r>
              <a:rPr lang="fr-FR" dirty="0" smtClean="0"/>
              <a:t>		VI Formation continue</a:t>
            </a:r>
          </a:p>
          <a:p>
            <a:pPr>
              <a:buNone/>
            </a:pPr>
            <a:r>
              <a:rPr lang="fr-FR" dirty="0" smtClean="0"/>
              <a:t>		VII Retraite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AD006D"/>
                </a:solidFill>
              </a:rPr>
              <a:t>Accès au statut de titulaire</a:t>
            </a:r>
            <a:endParaRPr lang="fr-FR" dirty="0">
              <a:solidFill>
                <a:srgbClr val="AD006D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88504" y="1196752"/>
            <a:ext cx="4376732" cy="639381"/>
          </a:xfrm>
        </p:spPr>
        <p:txBody>
          <a:bodyPr/>
          <a:lstStyle/>
          <a:p>
            <a:r>
              <a:rPr lang="fr-FR" dirty="0" smtClean="0">
                <a:solidFill>
                  <a:srgbClr val="B6C930"/>
                </a:solidFill>
              </a:rPr>
              <a:t>Maintien dans la FPH</a:t>
            </a:r>
            <a:endParaRPr lang="fr-FR" dirty="0">
              <a:solidFill>
                <a:srgbClr val="B6C930"/>
              </a:solidFill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r-FR" dirty="0" smtClean="0"/>
              <a:t>Recrutement des sages-femmes par concours sur titres organisé par l’établissement</a:t>
            </a:r>
          </a:p>
          <a:p>
            <a:endParaRPr lang="fr-FR" dirty="0" smtClean="0"/>
          </a:p>
          <a:p>
            <a:pPr lvl="0"/>
            <a:r>
              <a:rPr lang="fr-FR" b="1" dirty="0" smtClean="0"/>
              <a:t>Possibilité de recrutement en tant que stagiaire dès la fin de la formation pour toutes les sages-femmes titulaires du diplôme d’Etat</a:t>
            </a:r>
          </a:p>
          <a:p>
            <a:pPr lvl="0">
              <a:buNone/>
            </a:pPr>
            <a:endParaRPr lang="fr-FR" b="1" dirty="0" smtClean="0"/>
          </a:p>
          <a:p>
            <a:pPr lvl="0"/>
            <a:r>
              <a:rPr lang="fr-FR" b="1" dirty="0" smtClean="0"/>
              <a:t>84,4% de titulaires</a:t>
            </a:r>
            <a:endParaRPr lang="fr-FR" dirty="0" smtClean="0"/>
          </a:p>
          <a:p>
            <a:pPr lvl="0">
              <a:buNone/>
            </a:pPr>
            <a:endParaRPr lang="fr-FR" dirty="0" smtClean="0"/>
          </a:p>
          <a:p>
            <a:pPr lvl="0"/>
            <a:r>
              <a:rPr lang="fr-FR" dirty="0" smtClean="0"/>
              <a:t>Qualité de fonctionnaire 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25008" y="1196752"/>
            <a:ext cx="4377941" cy="639381"/>
          </a:xfrm>
        </p:spPr>
        <p:txBody>
          <a:bodyPr/>
          <a:lstStyle/>
          <a:p>
            <a:r>
              <a:rPr lang="fr-FR" dirty="0" smtClean="0">
                <a:solidFill>
                  <a:srgbClr val="B6C930"/>
                </a:solidFill>
              </a:rPr>
              <a:t>Statut hors de la FPH</a:t>
            </a:r>
            <a:endParaRPr lang="fr-FR" dirty="0">
              <a:solidFill>
                <a:srgbClr val="B6C930"/>
              </a:solidFill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lvl="0"/>
            <a:r>
              <a:rPr lang="fr-FR" dirty="0" smtClean="0"/>
              <a:t>Pour les PH : recrutement après réussite au concours national organisé par le CNG et inscription sur liste d’aptitude </a:t>
            </a:r>
          </a:p>
          <a:p>
            <a:pPr lvl="0"/>
            <a:endParaRPr lang="fr-FR" b="1" dirty="0" smtClean="0"/>
          </a:p>
          <a:p>
            <a:pPr lvl="0"/>
            <a:r>
              <a:rPr lang="fr-FR" b="1" dirty="0" smtClean="0"/>
              <a:t>Accès au statut de PH limité aux lauréats du concours national</a:t>
            </a:r>
          </a:p>
          <a:p>
            <a:pPr lvl="1"/>
            <a:r>
              <a:rPr lang="fr-FR" dirty="0" smtClean="0"/>
              <a:t>Contractuels : praticiens contractuels, assistants, praticiens attachés</a:t>
            </a:r>
          </a:p>
          <a:p>
            <a:pPr lvl="0"/>
            <a:endParaRPr lang="fr-FR" b="1" dirty="0" smtClean="0"/>
          </a:p>
          <a:p>
            <a:pPr lvl="0"/>
            <a:r>
              <a:rPr lang="fr-FR" b="1" dirty="0" smtClean="0"/>
              <a:t>60,8% de « titulaires »</a:t>
            </a:r>
          </a:p>
          <a:p>
            <a:pPr lvl="0"/>
            <a:endParaRPr lang="fr-FR" dirty="0" smtClean="0"/>
          </a:p>
          <a:p>
            <a:pPr lvl="0"/>
            <a:r>
              <a:rPr lang="fr-FR" dirty="0" smtClean="0"/>
              <a:t>Qualité d’agent public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AD006D"/>
                </a:solidFill>
              </a:rPr>
              <a:t>Temps de travail</a:t>
            </a:r>
            <a:endParaRPr lang="fr-FR" dirty="0">
              <a:solidFill>
                <a:srgbClr val="AD006D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88504" y="1196752"/>
            <a:ext cx="4376732" cy="639381"/>
          </a:xfrm>
        </p:spPr>
        <p:txBody>
          <a:bodyPr/>
          <a:lstStyle/>
          <a:p>
            <a:r>
              <a:rPr lang="fr-FR" dirty="0" smtClean="0">
                <a:solidFill>
                  <a:srgbClr val="B6C930"/>
                </a:solidFill>
              </a:rPr>
              <a:t>Maintien dans la FPH</a:t>
            </a:r>
            <a:endParaRPr lang="fr-FR" dirty="0">
              <a:solidFill>
                <a:srgbClr val="B6C930"/>
              </a:solidFill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845" y="1916832"/>
            <a:ext cx="4376732" cy="4209172"/>
          </a:xfrm>
        </p:spPr>
        <p:txBody>
          <a:bodyPr/>
          <a:lstStyle/>
          <a:p>
            <a:r>
              <a:rPr lang="fr-FR" b="1" dirty="0" smtClean="0"/>
              <a:t>35 heures hebdomadaires ou 1607h/an </a:t>
            </a:r>
          </a:p>
          <a:p>
            <a:pPr lvl="1"/>
            <a:r>
              <a:rPr lang="fr-FR" dirty="0" smtClean="0"/>
              <a:t>32h30 pour le travail de nuit ou 1476h/an</a:t>
            </a:r>
          </a:p>
          <a:p>
            <a:endParaRPr lang="fr-FR" dirty="0" smtClean="0"/>
          </a:p>
          <a:p>
            <a:r>
              <a:rPr lang="fr-FR" dirty="0" smtClean="0"/>
              <a:t>Nombre de RTT variable selon la durée hebdomadaire de travail (20 jours au maximum)</a:t>
            </a:r>
          </a:p>
          <a:p>
            <a:pPr lvl="1"/>
            <a:r>
              <a:rPr lang="fr-FR" dirty="0" smtClean="0"/>
              <a:t>Possibilité de forfait (20 jours) lorsque fonctions d’encadrement </a:t>
            </a:r>
          </a:p>
          <a:p>
            <a:endParaRPr lang="fr-FR" dirty="0" smtClean="0"/>
          </a:p>
          <a:p>
            <a:r>
              <a:rPr lang="fr-FR" dirty="0" smtClean="0"/>
              <a:t>Congés annuels 25 jours ouvrés</a:t>
            </a:r>
          </a:p>
          <a:p>
            <a:pPr lvl="0"/>
            <a:r>
              <a:rPr lang="fr-FR" dirty="0" smtClean="0"/>
              <a:t>Compensation des fériés travaillés</a:t>
            </a:r>
          </a:p>
          <a:p>
            <a:pPr lvl="0"/>
            <a:r>
              <a:rPr lang="fr-FR" dirty="0" smtClean="0"/>
              <a:t>Congés bonifiés pour les ressortissants des DOM</a:t>
            </a:r>
          </a:p>
          <a:p>
            <a:pPr lvl="0"/>
            <a:endParaRPr lang="fr-FR" dirty="0" smtClean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25008" y="1196752"/>
            <a:ext cx="4377941" cy="639381"/>
          </a:xfrm>
        </p:spPr>
        <p:txBody>
          <a:bodyPr/>
          <a:lstStyle/>
          <a:p>
            <a:r>
              <a:rPr lang="fr-FR" dirty="0" smtClean="0">
                <a:solidFill>
                  <a:srgbClr val="B6C930"/>
                </a:solidFill>
              </a:rPr>
              <a:t>Statut hors de la FPH</a:t>
            </a:r>
            <a:endParaRPr lang="fr-FR" dirty="0">
              <a:solidFill>
                <a:srgbClr val="B6C930"/>
              </a:solidFill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215" y="1916832"/>
            <a:ext cx="4377941" cy="4209172"/>
          </a:xfrm>
        </p:spPr>
        <p:txBody>
          <a:bodyPr/>
          <a:lstStyle/>
          <a:p>
            <a:pPr lvl="0"/>
            <a:r>
              <a:rPr lang="fr-FR" b="1" dirty="0" smtClean="0"/>
              <a:t>Obligations de service de 10 demi-journées hebdomadaires dans la limite de 48 heures </a:t>
            </a:r>
          </a:p>
          <a:p>
            <a:pPr lvl="1"/>
            <a:r>
              <a:rPr lang="fr-FR" dirty="0" smtClean="0"/>
              <a:t>Dérogation : décompte en heures pour les activités en temps continu </a:t>
            </a:r>
          </a:p>
          <a:p>
            <a:pPr>
              <a:buNone/>
            </a:pPr>
            <a:endParaRPr lang="fr-FR" dirty="0" smtClean="0"/>
          </a:p>
          <a:p>
            <a:r>
              <a:rPr lang="fr-FR" dirty="0" smtClean="0"/>
              <a:t>Forfait de 20 jours de RTT</a:t>
            </a:r>
          </a:p>
          <a:p>
            <a:pPr lvl="0"/>
            <a:endParaRPr lang="fr-FR" dirty="0" smtClean="0"/>
          </a:p>
          <a:p>
            <a:pPr lvl="0"/>
            <a:r>
              <a:rPr lang="fr-FR" dirty="0" smtClean="0"/>
              <a:t>Congés annuels 25 jours ouvrés</a:t>
            </a:r>
          </a:p>
          <a:p>
            <a:pPr lvl="0"/>
            <a:endParaRPr lang="fr-FR" dirty="0" smtClean="0"/>
          </a:p>
          <a:p>
            <a:pPr lvl="0"/>
            <a:r>
              <a:rPr lang="fr-FR" dirty="0" smtClean="0"/>
              <a:t>Congés bonifiés pour les métropolitains en fonction dans les DOM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AD006D"/>
                </a:solidFill>
              </a:rPr>
              <a:t>Temps de travail (2)</a:t>
            </a:r>
            <a:endParaRPr lang="fr-FR" dirty="0">
              <a:solidFill>
                <a:srgbClr val="AD006D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88504" y="1196752"/>
            <a:ext cx="4376732" cy="639381"/>
          </a:xfrm>
        </p:spPr>
        <p:txBody>
          <a:bodyPr/>
          <a:lstStyle/>
          <a:p>
            <a:r>
              <a:rPr lang="fr-FR" dirty="0" smtClean="0">
                <a:solidFill>
                  <a:srgbClr val="B6C930"/>
                </a:solidFill>
              </a:rPr>
              <a:t>Maintien dans la FPH</a:t>
            </a:r>
            <a:endParaRPr lang="fr-FR" dirty="0">
              <a:solidFill>
                <a:srgbClr val="B6C930"/>
              </a:solidFill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lvl="0"/>
            <a:r>
              <a:rPr lang="fr-FR" b="1" dirty="0" smtClean="0"/>
              <a:t>Heures supplémentaires dans la limite de 48 heures </a:t>
            </a:r>
            <a:r>
              <a:rPr lang="fr-FR" dirty="0" smtClean="0"/>
              <a:t>de travail pour 7 jours au total (plafond 220h/ an)</a:t>
            </a:r>
          </a:p>
          <a:p>
            <a:pPr lvl="1"/>
            <a:r>
              <a:rPr lang="fr-FR" dirty="0" smtClean="0"/>
              <a:t>Indemnisées, récupérées ou sur un CET</a:t>
            </a:r>
          </a:p>
          <a:p>
            <a:pPr lvl="0"/>
            <a:r>
              <a:rPr lang="fr-FR" dirty="0" smtClean="0"/>
              <a:t>Durée de travail journalière limitée </a:t>
            </a:r>
            <a:r>
              <a:rPr lang="fr-FR" dirty="0" smtClean="0"/>
              <a:t>en </a:t>
            </a:r>
            <a:r>
              <a:rPr lang="fr-FR" smtClean="0"/>
              <a:t>service continu à </a:t>
            </a:r>
            <a:r>
              <a:rPr lang="fr-FR" dirty="0" smtClean="0"/>
              <a:t>9 heures (jour) et 10 heures (nuit) sauf contrainte particulière (maximum 12h)</a:t>
            </a:r>
          </a:p>
          <a:p>
            <a:pPr lvl="0"/>
            <a:r>
              <a:rPr lang="fr-FR" dirty="0" smtClean="0"/>
              <a:t>Bénéfice d’un repos quotidien de 12 heures consécutives</a:t>
            </a:r>
          </a:p>
          <a:p>
            <a:r>
              <a:rPr lang="fr-FR" dirty="0" smtClean="0"/>
              <a:t>Garantie de 36 heures consécutives de repos hebdomadaire</a:t>
            </a:r>
          </a:p>
          <a:p>
            <a:r>
              <a:rPr lang="fr-FR" dirty="0" smtClean="0"/>
              <a:t>CET : plafond global de 60 jours</a:t>
            </a:r>
          </a:p>
          <a:p>
            <a:pPr lvl="0"/>
            <a:endParaRPr lang="fr-FR" dirty="0" smtClean="0"/>
          </a:p>
          <a:p>
            <a:pPr lvl="0"/>
            <a:endParaRPr lang="fr-FR" dirty="0" smtClean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25008" y="1196752"/>
            <a:ext cx="4377941" cy="639381"/>
          </a:xfrm>
        </p:spPr>
        <p:txBody>
          <a:bodyPr/>
          <a:lstStyle/>
          <a:p>
            <a:r>
              <a:rPr lang="fr-FR" dirty="0" smtClean="0">
                <a:solidFill>
                  <a:srgbClr val="B6C930"/>
                </a:solidFill>
              </a:rPr>
              <a:t>Statut hors de la FPH</a:t>
            </a:r>
            <a:endParaRPr lang="fr-FR" dirty="0">
              <a:solidFill>
                <a:srgbClr val="B6C930"/>
              </a:solidFill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lvl="0"/>
            <a:r>
              <a:rPr lang="fr-FR" b="1" dirty="0" smtClean="0"/>
              <a:t>Temps additionnel possible, contractualisé, au-delà de 48h par semaine</a:t>
            </a:r>
            <a:r>
              <a:rPr lang="fr-FR" dirty="0" smtClean="0"/>
              <a:t> sur la base du volontariat</a:t>
            </a:r>
          </a:p>
          <a:p>
            <a:pPr lvl="1"/>
            <a:r>
              <a:rPr lang="fr-FR" dirty="0" smtClean="0"/>
              <a:t>Indemnisé, récupéré ou placé sur CET</a:t>
            </a:r>
          </a:p>
          <a:p>
            <a:pPr lvl="0"/>
            <a:r>
              <a:rPr lang="fr-FR" dirty="0" smtClean="0"/>
              <a:t>Garantie d’un repos quotidien de 11 heures consécutives par période de 24 heures</a:t>
            </a:r>
          </a:p>
          <a:p>
            <a:pPr lvl="0"/>
            <a:r>
              <a:rPr lang="fr-FR" dirty="0" smtClean="0"/>
              <a:t>Par dérogation : durée de travail continue maximale de 24 heures, suivi d’un repos d’une durée égale</a:t>
            </a:r>
          </a:p>
          <a:p>
            <a:r>
              <a:rPr lang="fr-FR" dirty="0" smtClean="0"/>
              <a:t>CET : plafond global de 208 jours à partir de 2016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AD006D"/>
                </a:solidFill>
              </a:rPr>
              <a:t>Organisation du travail</a:t>
            </a:r>
            <a:endParaRPr lang="fr-FR" dirty="0">
              <a:solidFill>
                <a:srgbClr val="AD006D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88504" y="1196752"/>
            <a:ext cx="4376732" cy="639381"/>
          </a:xfrm>
        </p:spPr>
        <p:txBody>
          <a:bodyPr/>
          <a:lstStyle/>
          <a:p>
            <a:r>
              <a:rPr lang="fr-FR" dirty="0" smtClean="0">
                <a:solidFill>
                  <a:srgbClr val="B6C930"/>
                </a:solidFill>
              </a:rPr>
              <a:t>Maintien dans la FPH</a:t>
            </a:r>
            <a:endParaRPr lang="fr-FR" dirty="0">
              <a:solidFill>
                <a:srgbClr val="B6C930"/>
              </a:solidFill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lvl="0"/>
            <a:r>
              <a:rPr lang="fr-FR" b="1" dirty="0" smtClean="0"/>
              <a:t>CTE</a:t>
            </a:r>
          </a:p>
          <a:p>
            <a:pPr lvl="1"/>
            <a:r>
              <a:rPr lang="fr-FR" dirty="0" smtClean="0"/>
              <a:t>Conditions et organisation du travail</a:t>
            </a:r>
          </a:p>
          <a:p>
            <a:pPr lvl="1">
              <a:buNone/>
            </a:pPr>
            <a:endParaRPr lang="fr-FR" dirty="0" smtClean="0"/>
          </a:p>
          <a:p>
            <a:pPr lvl="0"/>
            <a:r>
              <a:rPr lang="fr-FR" b="1" dirty="0" smtClean="0"/>
              <a:t>Représentation en CME</a:t>
            </a:r>
          </a:p>
          <a:p>
            <a:pPr lvl="0"/>
            <a:endParaRPr lang="fr-FR" b="1" dirty="0" smtClean="0"/>
          </a:p>
          <a:p>
            <a:pPr lvl="0"/>
            <a:r>
              <a:rPr lang="fr-FR" b="1" dirty="0" smtClean="0"/>
              <a:t>CHSCT</a:t>
            </a:r>
          </a:p>
          <a:p>
            <a:pPr lvl="1"/>
            <a:r>
              <a:rPr lang="fr-FR" dirty="0" smtClean="0"/>
              <a:t>Protection de la santé et de la sécurité</a:t>
            </a:r>
          </a:p>
          <a:p>
            <a:pPr lvl="1"/>
            <a:r>
              <a:rPr lang="fr-FR" dirty="0" smtClean="0"/>
              <a:t>Amélioration des conditions de travail</a:t>
            </a:r>
          </a:p>
          <a:p>
            <a:pPr lvl="1"/>
            <a:r>
              <a:rPr lang="fr-FR" dirty="0" smtClean="0"/>
              <a:t>Analyse et prévention des risques professionnels</a:t>
            </a:r>
          </a:p>
          <a:p>
            <a:pPr lvl="0"/>
            <a:endParaRPr lang="fr-FR" b="1" dirty="0" smtClean="0"/>
          </a:p>
          <a:p>
            <a:pPr lvl="0"/>
            <a:endParaRPr lang="fr-FR" dirty="0" smtClean="0"/>
          </a:p>
          <a:p>
            <a:pPr lvl="0"/>
            <a:endParaRPr lang="fr-FR" dirty="0" smtClean="0"/>
          </a:p>
          <a:p>
            <a:pPr lvl="0"/>
            <a:endParaRPr lang="fr-FR" dirty="0" smtClean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25008" y="1196752"/>
            <a:ext cx="4377941" cy="639381"/>
          </a:xfrm>
        </p:spPr>
        <p:txBody>
          <a:bodyPr/>
          <a:lstStyle/>
          <a:p>
            <a:r>
              <a:rPr lang="fr-FR" dirty="0" smtClean="0">
                <a:solidFill>
                  <a:srgbClr val="B6C930"/>
                </a:solidFill>
              </a:rPr>
              <a:t>Statut hors de la FPH</a:t>
            </a:r>
            <a:endParaRPr lang="fr-FR" dirty="0">
              <a:solidFill>
                <a:srgbClr val="B6C930"/>
              </a:solidFill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lvl="0"/>
            <a:r>
              <a:rPr lang="fr-FR" b="1" dirty="0" smtClean="0"/>
              <a:t>Représentation en CME exclusive </a:t>
            </a:r>
          </a:p>
          <a:p>
            <a:pPr lvl="1"/>
            <a:r>
              <a:rPr lang="fr-FR" dirty="0" smtClean="0"/>
              <a:t>Non compétente pour les questions relatives à l’organisation du travail</a:t>
            </a:r>
          </a:p>
          <a:p>
            <a:pPr lvl="0"/>
            <a:endParaRPr lang="fr-FR" b="1" dirty="0" smtClean="0"/>
          </a:p>
          <a:p>
            <a:pPr lvl="0"/>
            <a:r>
              <a:rPr lang="fr-FR" b="1" dirty="0" smtClean="0"/>
              <a:t>CHSCT : </a:t>
            </a:r>
            <a:r>
              <a:rPr lang="fr-FR" dirty="0" smtClean="0"/>
              <a:t>1 à 2 représentant(s) médicaux en fonction de la taille de l’établissement</a:t>
            </a:r>
          </a:p>
          <a:p>
            <a:pPr lvl="0">
              <a:buNone/>
            </a:pPr>
            <a:endParaRPr lang="fr-FR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AD006D"/>
                </a:solidFill>
              </a:rPr>
              <a:t>Représentation nationale</a:t>
            </a:r>
            <a:endParaRPr lang="fr-FR" dirty="0">
              <a:solidFill>
                <a:srgbClr val="AD006D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88504" y="1196752"/>
            <a:ext cx="4376732" cy="639381"/>
          </a:xfrm>
        </p:spPr>
        <p:txBody>
          <a:bodyPr/>
          <a:lstStyle/>
          <a:p>
            <a:r>
              <a:rPr lang="fr-FR" dirty="0" smtClean="0">
                <a:solidFill>
                  <a:srgbClr val="B6C930"/>
                </a:solidFill>
              </a:rPr>
              <a:t>Maintien dans la FPH</a:t>
            </a:r>
            <a:endParaRPr lang="fr-FR" dirty="0">
              <a:solidFill>
                <a:srgbClr val="B6C930"/>
              </a:solidFill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r-FR" dirty="0" smtClean="0"/>
              <a:t>OS de fonctionnaires participent aux négociations nationales relatives notamment : aux rémunérations, aux conditions de travail, au déroulement des carrières, à la formation continue, à la protection sociale, à l'hygiène, à la sécurité et à la santé au travail </a:t>
            </a:r>
          </a:p>
          <a:p>
            <a:r>
              <a:rPr lang="fr-FR" b="1" dirty="0" smtClean="0"/>
              <a:t>Conseil supérieur de la fonction publique hospitalière</a:t>
            </a:r>
            <a:r>
              <a:rPr lang="fr-FR" dirty="0" smtClean="0"/>
              <a:t> où siègent les OS représentatives</a:t>
            </a:r>
          </a:p>
          <a:p>
            <a:pPr lvl="1"/>
            <a:r>
              <a:rPr lang="fr-FR" sz="1300" dirty="0" smtClean="0"/>
              <a:t>Avis obligatoire : projets de loi, de décret de portée générale relatifs à la situation des personnels des établissements et des projets de statuts particuliers</a:t>
            </a:r>
          </a:p>
          <a:p>
            <a:pPr lvl="1"/>
            <a:r>
              <a:rPr lang="fr-FR" sz="1300" dirty="0" smtClean="0"/>
              <a:t>Examen de toute question relative à la FPH</a:t>
            </a:r>
          </a:p>
          <a:p>
            <a:pPr lvl="1"/>
            <a:endParaRPr lang="fr-FR" sz="1400" dirty="0" smtClean="0"/>
          </a:p>
          <a:p>
            <a:pPr lvl="0"/>
            <a:endParaRPr lang="fr-FR" dirty="0" smtClean="0"/>
          </a:p>
          <a:p>
            <a:pPr lvl="0"/>
            <a:endParaRPr lang="fr-FR" dirty="0" smtClean="0"/>
          </a:p>
          <a:p>
            <a:pPr lvl="0"/>
            <a:endParaRPr lang="fr-FR" dirty="0" smtClean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25008" y="1196752"/>
            <a:ext cx="4377941" cy="639381"/>
          </a:xfrm>
        </p:spPr>
        <p:txBody>
          <a:bodyPr/>
          <a:lstStyle/>
          <a:p>
            <a:r>
              <a:rPr lang="fr-FR" dirty="0" smtClean="0">
                <a:solidFill>
                  <a:srgbClr val="B6C930"/>
                </a:solidFill>
              </a:rPr>
              <a:t>Statut hors de la FPH</a:t>
            </a:r>
            <a:endParaRPr lang="fr-FR" dirty="0">
              <a:solidFill>
                <a:srgbClr val="B6C930"/>
              </a:solidFill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lvl="0"/>
            <a:r>
              <a:rPr lang="fr-FR" dirty="0" smtClean="0"/>
              <a:t>Pour les PH : organisations syndicales de PH</a:t>
            </a:r>
          </a:p>
          <a:p>
            <a:pPr lvl="0"/>
            <a:r>
              <a:rPr lang="fr-FR" dirty="0" smtClean="0"/>
              <a:t>Comité consultatif national paritaire</a:t>
            </a:r>
          </a:p>
          <a:p>
            <a:pPr lvl="1"/>
            <a:r>
              <a:rPr lang="fr-FR" dirty="0" smtClean="0"/>
              <a:t>Consultation  sur les questions générales, notamment conditions de travail et situation des praticiens</a:t>
            </a:r>
          </a:p>
          <a:p>
            <a:pPr lvl="1"/>
            <a:r>
              <a:rPr lang="fr-FR" b="1" dirty="0" smtClean="0"/>
              <a:t>Exclusion des dispositions statutaires</a:t>
            </a:r>
          </a:p>
          <a:p>
            <a:pPr lvl="0"/>
            <a:endParaRPr lang="fr-FR" dirty="0" smtClean="0"/>
          </a:p>
          <a:p>
            <a:pPr lvl="0"/>
            <a:r>
              <a:rPr lang="fr-FR" b="1" dirty="0" smtClean="0"/>
              <a:t>Projet d’instance nationale </a:t>
            </a:r>
            <a:r>
              <a:rPr lang="fr-FR" dirty="0" smtClean="0"/>
              <a:t>(suite du Pacte de confiance) </a:t>
            </a:r>
          </a:p>
          <a:p>
            <a:pPr lvl="1"/>
            <a:r>
              <a:rPr lang="fr-FR" b="1" dirty="0" smtClean="0"/>
              <a:t>Participation des OS représentatives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ouvelle présentation">
  <a:themeElements>
    <a:clrScheme name="Nouvelle pré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Nouvelle pré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8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80" charset="-128"/>
          </a:defRPr>
        </a:defPPr>
      </a:lstStyle>
    </a:lnDef>
  </a:objectDefaults>
  <a:extraClrSchemeLst>
    <a:extraClrScheme>
      <a:clrScheme name="Nouvelle pré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622</TotalTime>
  <Words>842</Words>
  <Application>Microsoft Office PowerPoint</Application>
  <PresentationFormat>Format A4 (210 x 297 mm)</PresentationFormat>
  <Paragraphs>165</Paragraphs>
  <Slides>14</Slides>
  <Notes>7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Nouvelle présentation</vt:lpstr>
      <vt:lpstr>Diapositive 1</vt:lpstr>
      <vt:lpstr>Deux options envisagées</vt:lpstr>
      <vt:lpstr>Diapositive 3</vt:lpstr>
      <vt:lpstr>Diapositive 4</vt:lpstr>
      <vt:lpstr>Accès au statut de titulaire</vt:lpstr>
      <vt:lpstr>Temps de travail</vt:lpstr>
      <vt:lpstr>Temps de travail (2)</vt:lpstr>
      <vt:lpstr>Organisation du travail</vt:lpstr>
      <vt:lpstr>Représentation nationale</vt:lpstr>
      <vt:lpstr>Œuvres sociales</vt:lpstr>
      <vt:lpstr>Formation continue (en dehors de l’obligation de DPC articles L4153-1 à 4 CSP)</vt:lpstr>
      <vt:lpstr>Retraite</vt:lpstr>
      <vt:lpstr>Diapositive 13</vt:lpstr>
      <vt:lpstr>Axes structurants identifiés </vt:lpstr>
    </vt:vector>
  </TitlesOfParts>
  <Company>MAS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>Dgos</dc:subject>
  <dc:creator>cellule com</dc:creator>
  <cp:lastModifiedBy>BRISQUET, Odile</cp:lastModifiedBy>
  <cp:revision>87</cp:revision>
  <dcterms:modified xsi:type="dcterms:W3CDTF">2013-12-10T08:29:10Z</dcterms:modified>
</cp:coreProperties>
</file>